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Josefin Sans"/>
      <p:regular r:id="rId32"/>
      <p:bold r:id="rId33"/>
      <p:italic r:id="rId34"/>
      <p:boldItalic r:id="rId35"/>
    </p:embeddedFont>
    <p:embeddedFont>
      <p:font typeface="Josefin Sa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JosefinSans-bold.fntdata"/><Relationship Id="rId10" Type="http://schemas.openxmlformats.org/officeDocument/2006/relationships/slide" Target="slides/slide5.xml"/><Relationship Id="rId32" Type="http://schemas.openxmlformats.org/officeDocument/2006/relationships/font" Target="fonts/JosefinSans-regular.fntdata"/><Relationship Id="rId13" Type="http://schemas.openxmlformats.org/officeDocument/2006/relationships/slide" Target="slides/slide8.xml"/><Relationship Id="rId35" Type="http://schemas.openxmlformats.org/officeDocument/2006/relationships/font" Target="fonts/Josefi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JosefinSans-italic.fntdata"/><Relationship Id="rId15" Type="http://schemas.openxmlformats.org/officeDocument/2006/relationships/slide" Target="slides/slide10.xml"/><Relationship Id="rId37" Type="http://schemas.openxmlformats.org/officeDocument/2006/relationships/font" Target="fonts/JosefinSansSemiBold-bold.fntdata"/><Relationship Id="rId14" Type="http://schemas.openxmlformats.org/officeDocument/2006/relationships/slide" Target="slides/slide9.xml"/><Relationship Id="rId36" Type="http://schemas.openxmlformats.org/officeDocument/2006/relationships/font" Target="fonts/JosefinSa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JosefinSa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JosefinSans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ci-hub.tw/https://doi.org/10.1016/j.enbuild.2014.09.077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ci-hub.tw/https://doi.org/10.1016/j.enbuild.2014.09.077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ci-hub.tw/https://doi.org/10.1016/j.enbuild.2014.09.077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isualcapitalist.com/what-uses-the-most-energy-home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enews.net/assets/2019/03/26/document_cw_01.pdf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snews.com/news/cities/slideshows/cities-with-the-most-carbon-emissions?slide=9" TargetMode="External"/><Relationship Id="rId3" Type="http://schemas.openxmlformats.org/officeDocument/2006/relationships/hyperlink" Target="https://www.ey.com/Publication/vwLUAssets/EY_-_Future_of_IoT/$FILE/EY-future-of-lot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0982aca69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0982aca69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Competitive advantage slide. Maybe talk with the previous one.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954bf0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954bf0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0954bf03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0954bf03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09686ed9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09686ed9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09686ed9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09686ed9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09686ed9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09686ed9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http://sci-hub.tw/https://doi.org/10.1016/j.enbuild.2014.09.077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0982aca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0982aca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For goverment. Maybe introduce it in a previous one.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0982aca6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0982aca6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9686ed9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09686ed9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0982aca69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0982aca6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0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Smart energy meter:  7.8% reduce in energy usage</a:t>
            </a:r>
            <a:br>
              <a:rPr lang="nl" sz="10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nl">
                <a:solidFill>
                  <a:schemeClr val="dk1"/>
                </a:solidFill>
              </a:rPr>
              <a:t>George Papachristos, Household electricity consumption and CO2 emissions in the Netherlands: A model-based analysis, 2014 </a:t>
            </a:r>
            <a:r>
              <a:rPr lang="nl" u="sng">
                <a:solidFill>
                  <a:schemeClr val="accent5"/>
                </a:solidFill>
                <a:hlinkClick r:id="rId2"/>
              </a:rPr>
              <a:t>http://sci-hub.tw/https://doi.org/10.1016/j.enbuild.2014.09.077</a:t>
            </a:r>
            <a:endParaRPr sz="1000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0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Maybe just put logos and talk about it</a:t>
            </a:r>
            <a:endParaRPr sz="1000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09686ed9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09686ed9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 focus on develop countries because they are the ones that consume more energy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4D4D4D"/>
                </a:solidFill>
                <a:highlight>
                  <a:srgbClr val="FEFEFE"/>
                </a:highlight>
              </a:rPr>
              <a:t> global energy-related CO2 emissions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09686ed98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09686ed98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09686ed9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09686ed9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http://sci-hub.tw/https://doi.org/10.1016/j.enbuild.2014.09.077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09686ed9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09686ed9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09686ed9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09686ed9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Join both in one slide of energy waste?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200"/>
              <a:buAutoNum type="arabicPeriod"/>
            </a:pPr>
            <a:r>
              <a:t/>
            </a:r>
            <a:endParaRPr>
              <a:solidFill>
                <a:srgbClr val="5960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60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rgbClr val="59606D"/>
                </a:solidFill>
              </a:rPr>
              <a:t>We have chosen the smallest number among the references we have chosen</a:t>
            </a:r>
            <a:endParaRPr b="1" sz="1200">
              <a:solidFill>
                <a:srgbClr val="5960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60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https://www.visualcapitalist.com/what-uses-the-most-energy-home/</a:t>
            </a:r>
            <a:endParaRPr b="1" sz="1200">
              <a:solidFill>
                <a:srgbClr val="5960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0954bf03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0954bf03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9686ed9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9686ed9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Also for companies: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Reduce costs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Reduce ecological footprint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Collect data for environmental regulations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Arrive to more ppl so more impact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Develop new policies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09686ed9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09686ed9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https://www.eenews.net/assets/2019/03/26/document_cw_01.pdf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Backup in case of failure of main sensor?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Mention ML learning and open data 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400"/>
              <a:buChar char="●"/>
            </a:pPr>
            <a:r>
              <a:rPr lang="nl" sz="1400">
                <a:solidFill>
                  <a:srgbClr val="59606D"/>
                </a:solidFill>
              </a:rPr>
              <a:t>Sensors*</a:t>
            </a:r>
            <a:endParaRPr sz="1400">
              <a:solidFill>
                <a:srgbClr val="59606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400"/>
              <a:buChar char="●"/>
            </a:pPr>
            <a:r>
              <a:rPr lang="nl" sz="1400">
                <a:solidFill>
                  <a:srgbClr val="59606D"/>
                </a:solidFill>
              </a:rPr>
              <a:t>Battery powered</a:t>
            </a:r>
            <a:endParaRPr sz="1400">
              <a:solidFill>
                <a:srgbClr val="59606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400"/>
              <a:buChar char="●"/>
            </a:pPr>
            <a:r>
              <a:rPr lang="nl" sz="1400">
                <a:solidFill>
                  <a:srgbClr val="59606D"/>
                </a:solidFill>
              </a:rPr>
              <a:t>Bluetooth 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400"/>
              <a:buChar char="●"/>
            </a:pPr>
            <a:r>
              <a:rPr lang="nl" sz="1400">
                <a:solidFill>
                  <a:srgbClr val="59606D"/>
                </a:solidFill>
              </a:rPr>
              <a:t>AC powered</a:t>
            </a:r>
            <a:endParaRPr sz="1400">
              <a:solidFill>
                <a:srgbClr val="59606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400"/>
              <a:buChar char="●"/>
            </a:pPr>
            <a:r>
              <a:rPr lang="nl" sz="1400">
                <a:solidFill>
                  <a:srgbClr val="59606D"/>
                </a:solidFill>
              </a:rPr>
              <a:t>Wifi</a:t>
            </a:r>
            <a:endParaRPr sz="1400">
              <a:solidFill>
                <a:srgbClr val="59606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400"/>
              <a:buChar char="●"/>
            </a:pPr>
            <a:r>
              <a:rPr lang="nl" sz="1400">
                <a:solidFill>
                  <a:srgbClr val="59606D"/>
                </a:solidFill>
              </a:rPr>
              <a:t>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0982aca69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0982aca69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0982aca6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0982aca6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Maybe with a screenshot, </a:t>
            </a:r>
            <a:br>
              <a:rPr lang="nl"/>
            </a:br>
            <a:r>
              <a:rPr lang="nl"/>
              <a:t>thee different types of encouragement, based on type of person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954bf0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954bf0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2"/>
              </a:rPr>
              <a:t>https://www.usnews.com/news/cities/slideshows/cities-with-the-most-carbon-emissions?slide=9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3"/>
              </a:rPr>
              <a:t>https://www.ey.com/Publication/vwLUAssets/EY_-_Future_of_IoT/$FILE/EY-future-of-lot.pdf</a:t>
            </a:r>
            <a:r>
              <a:rPr lang="nl"/>
              <a:t> page 8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samaa.tv/news/2016/07/pakistani-households-waste-25-percent-of-electricity-study/" TargetMode="External"/><Relationship Id="rId4" Type="http://schemas.openxmlformats.org/officeDocument/2006/relationships/hyperlink" Target="https://www.ase.org/blog/10-biggest-energy-wasting-habits-hom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heccc.org.uk/wp-content/uploads/2016/07/5CB-Infographic-FINAL-.pdf" TargetMode="External"/><Relationship Id="rId4" Type="http://schemas.openxmlformats.org/officeDocument/2006/relationships/hyperlink" Target="http://ftp.iza.org/dp7204.pdf" TargetMode="External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5787" l="4880" r="3886" t="6385"/>
          <a:stretch/>
        </p:blipFill>
        <p:spPr>
          <a:xfrm rot="-2700000">
            <a:off x="3452866" y="1117600"/>
            <a:ext cx="2238268" cy="22427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391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59606D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Connect today, save tomorrow</a:t>
            </a:r>
            <a:endParaRPr>
              <a:solidFill>
                <a:srgbClr val="59606D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00" y="1922650"/>
            <a:ext cx="2246875" cy="1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1063331" y="3714250"/>
            <a:ext cx="1654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Easy Installation </a:t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3744894" y="3714250"/>
            <a:ext cx="1654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High ROI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556" y="1739300"/>
            <a:ext cx="1664875" cy="16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875" y="1718787"/>
            <a:ext cx="1705925" cy="17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6386744" y="3714250"/>
            <a:ext cx="1654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Save 15% energy</a:t>
            </a:r>
            <a:endParaRPr/>
          </a:p>
        </p:txBody>
      </p:sp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Josefin Sans"/>
                <a:ea typeface="Josefin Sans"/>
                <a:cs typeface="Josefin Sans"/>
                <a:sym typeface="Josefin Sans"/>
              </a:rPr>
              <a:t>Value Proposition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407838" y="3410350"/>
            <a:ext cx="32292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Energy Waste Awareness</a:t>
            </a:r>
            <a:endParaRPr sz="2400"/>
          </a:p>
        </p:txBody>
      </p:sp>
      <p:sp>
        <p:nvSpPr>
          <p:cNvPr id="189" name="Google Shape;189;p24"/>
          <p:cNvSpPr txBox="1"/>
          <p:nvPr/>
        </p:nvSpPr>
        <p:spPr>
          <a:xfrm>
            <a:off x="5879138" y="3410350"/>
            <a:ext cx="32292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Neighborhood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Insights</a:t>
            </a:r>
            <a:endParaRPr sz="2400"/>
          </a:p>
        </p:txBody>
      </p:sp>
      <p:sp>
        <p:nvSpPr>
          <p:cNvPr id="190" name="Google Shape;190;p24"/>
          <p:cNvSpPr txBox="1"/>
          <p:nvPr/>
        </p:nvSpPr>
        <p:spPr>
          <a:xfrm>
            <a:off x="3056250" y="3410350"/>
            <a:ext cx="32292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CO</a:t>
            </a:r>
            <a:r>
              <a:rPr baseline="-25000" lang="nl" sz="2400"/>
              <a:t>2 </a:t>
            </a:r>
            <a:r>
              <a:rPr lang="nl" sz="2400">
                <a:solidFill>
                  <a:schemeClr val="dk1"/>
                </a:solidFill>
              </a:rPr>
              <a:t>Reduction</a:t>
            </a:r>
            <a:endParaRPr baseline="30000" sz="2400"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824" y="1487013"/>
            <a:ext cx="1515250" cy="15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487" y="136653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025" y="1224925"/>
            <a:ext cx="2039425" cy="20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311700" y="27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Data Heretics</a:t>
            </a:r>
            <a:endParaRPr b="1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00" y="1147138"/>
            <a:ext cx="1905000" cy="1905000"/>
          </a:xfrm>
          <a:prstGeom prst="flowChartConnec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433" y="1147138"/>
            <a:ext cx="1905000" cy="1905000"/>
          </a:xfrm>
          <a:prstGeom prst="flowChartConnec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067" y="1147138"/>
            <a:ext cx="1905000" cy="1905000"/>
          </a:xfrm>
          <a:prstGeom prst="flowChartConnec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0700" y="1147138"/>
            <a:ext cx="1905000" cy="1905000"/>
          </a:xfrm>
          <a:prstGeom prst="flowChartConnec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5"/>
          <p:cNvSpPr txBox="1"/>
          <p:nvPr/>
        </p:nvSpPr>
        <p:spPr>
          <a:xfrm>
            <a:off x="273800" y="3419525"/>
            <a:ext cx="19050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Daniel Minguez Camacho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Mathematician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2559425" y="3419525"/>
            <a:ext cx="19050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Javier de la Rúa Martínez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 Developer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845050" y="3419525"/>
            <a:ext cx="19050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Panagiotis Michalopoulos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7130675" y="3419525"/>
            <a:ext cx="19050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Bart van Rooijen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Psychologist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5787" l="4880" r="3886" t="6385"/>
          <a:stretch/>
        </p:blipFill>
        <p:spPr>
          <a:xfrm rot="-2700000">
            <a:off x="3452866" y="1117600"/>
            <a:ext cx="2238268" cy="224277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type="title"/>
          </p:nvPr>
        </p:nvSpPr>
        <p:spPr>
          <a:xfrm>
            <a:off x="311700" y="391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59606D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Connect today, save tomorrow</a:t>
            </a:r>
            <a:endParaRPr>
              <a:solidFill>
                <a:srgbClr val="59606D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1739550"/>
            <a:ext cx="85206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96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Backup slides</a:t>
            </a:r>
            <a:endParaRPr sz="9600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Leveraging Data - Smart Water Grid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100" y="1017725"/>
            <a:ext cx="545380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Josefin Sans"/>
                <a:ea typeface="Josefin Sans"/>
                <a:cs typeface="Josefin Sans"/>
                <a:sym typeface="Josefin Sans"/>
              </a:rPr>
              <a:t>Price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090200" cy="230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4401900" y="973325"/>
            <a:ext cx="4669800" cy="23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u="sng"/>
              <a:t>List of sensors on the board:</a:t>
            </a:r>
            <a:endParaRPr sz="1100"/>
          </a:p>
          <a:p>
            <a:pPr indent="-156250" lvl="0" marL="172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 sz="1100"/>
              <a:t>PANASONIC GridEye AMG8833 IR thermal camera  (10 Hz) -&gt; 45€</a:t>
            </a:r>
            <a:endParaRPr sz="1100"/>
          </a:p>
          <a:p>
            <a:pPr indent="-156250" lvl="0" marL="172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 sz="1100"/>
              <a:t>TCS34725 color to digital converter (10 Hz) -&gt; 8€</a:t>
            </a:r>
            <a:endParaRPr sz="1100"/>
          </a:p>
          <a:p>
            <a:pPr indent="-156250" lvl="0" marL="172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 sz="1100"/>
              <a:t>MAG3110F magnetometer (10 Hz) -&gt; 6.7€</a:t>
            </a:r>
            <a:endParaRPr sz="1100"/>
          </a:p>
          <a:p>
            <a:pPr indent="-156250" lvl="0" marL="172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 sz="1100"/>
              <a:t>BME280 temperature &amp; humidity sensor, barometer (10 Hz) -&gt; 3.36€</a:t>
            </a:r>
            <a:endParaRPr sz="1100"/>
          </a:p>
          <a:p>
            <a:pPr indent="-156250" lvl="0" marL="172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 sz="1100"/>
              <a:t>MPU6500 accelerometer (4 kHz) -&gt; 7€</a:t>
            </a:r>
            <a:endParaRPr sz="1100"/>
          </a:p>
          <a:p>
            <a:pPr indent="-156250" lvl="0" marL="172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 sz="1100"/>
              <a:t>RSSI data out of 2.4 GHz WiFi module (10 Hz) -&gt; 8€</a:t>
            </a:r>
            <a:endParaRPr sz="1100"/>
          </a:p>
          <a:p>
            <a:pPr indent="-156250" lvl="0" marL="172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 sz="1100"/>
              <a:t>AMN21111 PIR Motion sensor (10 Hz) -&gt; 1.5€</a:t>
            </a:r>
            <a:endParaRPr sz="1100"/>
          </a:p>
          <a:p>
            <a:pPr indent="-156250" lvl="0" marL="172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 sz="1100"/>
              <a:t>ADMP401 microphone (17 kHz) -&gt; 3.7€</a:t>
            </a:r>
            <a:endParaRPr sz="1100"/>
          </a:p>
          <a:p>
            <a:pPr indent="-156250" lvl="0" marL="172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 sz="1100"/>
              <a:t>EMI data out of 100 mH inductor (0.5 MHz) -&gt; 0.1€</a:t>
            </a:r>
            <a:endParaRPr sz="1100"/>
          </a:p>
        </p:txBody>
      </p:sp>
      <p:sp>
        <p:nvSpPr>
          <p:cNvPr id="235" name="Google Shape;235;p29"/>
          <p:cNvSpPr/>
          <p:nvPr/>
        </p:nvSpPr>
        <p:spPr>
          <a:xfrm>
            <a:off x="4235250" y="3404225"/>
            <a:ext cx="673500" cy="84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4346250" y="3714800"/>
            <a:ext cx="45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EP</a:t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3317550" y="4070000"/>
            <a:ext cx="25089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0"/>
              <a:t>70€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ML Models</a:t>
            </a:r>
            <a:endParaRPr b="1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00" y="2151900"/>
            <a:ext cx="3556226" cy="17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/>
          <p:nvPr/>
        </p:nvSpPr>
        <p:spPr>
          <a:xfrm>
            <a:off x="2565300" y="2050575"/>
            <a:ext cx="3492900" cy="9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2796175" y="3070925"/>
            <a:ext cx="720900" cy="2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3605925" y="3213500"/>
            <a:ext cx="720900" cy="2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1957263" y="2708575"/>
            <a:ext cx="720900" cy="2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628913" y="2370400"/>
            <a:ext cx="720900" cy="2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1516425" y="2122850"/>
            <a:ext cx="720900" cy="2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324675" y="2122850"/>
            <a:ext cx="720900" cy="2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677925" y="1273825"/>
            <a:ext cx="270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Transfer learning - VGG</a:t>
            </a:r>
            <a:endParaRPr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097" y="1747725"/>
            <a:ext cx="3492899" cy="190899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5627950" y="1273825"/>
            <a:ext cx="270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Open-source datasets</a:t>
            </a:r>
            <a:endParaRPr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800" y="3737021"/>
            <a:ext cx="2477000" cy="4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261" name="Google Shape;261;p31"/>
          <p:cNvCxnSpPr/>
          <p:nvPr/>
        </p:nvCxnSpPr>
        <p:spPr>
          <a:xfrm>
            <a:off x="4572000" y="260675"/>
            <a:ext cx="0" cy="453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2" name="Google Shape;262;p31"/>
          <p:cNvCxnSpPr/>
          <p:nvPr/>
        </p:nvCxnSpPr>
        <p:spPr>
          <a:xfrm rot="10800000">
            <a:off x="1143075" y="2571750"/>
            <a:ext cx="707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3" name="Google Shape;263;p31"/>
          <p:cNvSpPr txBox="1"/>
          <p:nvPr/>
        </p:nvSpPr>
        <p:spPr>
          <a:xfrm>
            <a:off x="3857049" y="186775"/>
            <a:ext cx="8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UX</a:t>
            </a:r>
            <a:endParaRPr/>
          </a:p>
        </p:txBody>
      </p:sp>
      <p:sp>
        <p:nvSpPr>
          <p:cNvPr id="264" name="Google Shape;264;p31"/>
          <p:cNvSpPr txBox="1"/>
          <p:nvPr/>
        </p:nvSpPr>
        <p:spPr>
          <a:xfrm>
            <a:off x="6805575" y="2681675"/>
            <a:ext cx="141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Energy saving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275" y="3459100"/>
            <a:ext cx="661625" cy="6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500" y="1315975"/>
            <a:ext cx="1184150" cy="5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5">
            <a:alphaModFix/>
          </a:blip>
          <a:srcRect b="0" l="22019" r="24638" t="0"/>
          <a:stretch/>
        </p:blipFill>
        <p:spPr>
          <a:xfrm>
            <a:off x="3279575" y="2982375"/>
            <a:ext cx="1016835" cy="9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6">
            <a:alphaModFix/>
          </a:blip>
          <a:srcRect b="19970" l="24847" r="26113" t="24259"/>
          <a:stretch/>
        </p:blipFill>
        <p:spPr>
          <a:xfrm>
            <a:off x="5009325" y="4030500"/>
            <a:ext cx="918201" cy="8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4750" y="831049"/>
            <a:ext cx="1016825" cy="57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8">
            <a:alphaModFix/>
          </a:blip>
          <a:srcRect b="5787" l="4880" r="3886" t="6385"/>
          <a:stretch/>
        </p:blipFill>
        <p:spPr>
          <a:xfrm rot="-2699968">
            <a:off x="6241019" y="922834"/>
            <a:ext cx="965563" cy="967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38550" y="1862100"/>
            <a:ext cx="8898900" cy="14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60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33.100.000.000 tons CO</a:t>
            </a:r>
            <a:r>
              <a:rPr baseline="-25000" lang="nl" sz="72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 baseline="30000" sz="7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92475" y="4764000"/>
            <a:ext cx="8046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000"/>
              <a:buFont typeface="Josefin Sans"/>
              <a:buAutoNum type="arabicPeriod"/>
            </a:pPr>
            <a:r>
              <a:rPr lang="nl" sz="10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INTERNATIONAL ENERGY AGENCY: Global Energy and CO2 Status Report 2018</a:t>
            </a:r>
            <a:endParaRPr sz="1000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Privacy</a:t>
            </a:r>
            <a:endParaRPr b="1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3968925" y="1553450"/>
            <a:ext cx="38646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No personal data stored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No cameras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Raw (sensor) data is not stored, only processed in real-time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All other data is strongly encrypted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25" y="1606025"/>
            <a:ext cx="2295675" cy="16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Security measures for ensuring data reliability</a:t>
            </a:r>
            <a:endParaRPr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4" name="Google Shape;28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85" name="Google Shape;285;p33"/>
          <p:cNvSpPr txBox="1"/>
          <p:nvPr/>
        </p:nvSpPr>
        <p:spPr>
          <a:xfrm>
            <a:off x="500550" y="1300200"/>
            <a:ext cx="8520600" cy="36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4299" lvl="0" marL="2699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nl" sz="1800">
                <a:latin typeface="Josefin Sans"/>
                <a:ea typeface="Josefin Sans"/>
                <a:cs typeface="Josefin Sans"/>
                <a:sym typeface="Josefin Sans"/>
              </a:rPr>
              <a:t>Retrain network with wrong classified annotations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4299" lvl="0" marL="2699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●"/>
            </a:pPr>
            <a:r>
              <a:rPr lang="nl" sz="1800">
                <a:latin typeface="Josefin Sans"/>
                <a:ea typeface="Josefin Sans"/>
                <a:cs typeface="Josefin Sans"/>
                <a:sym typeface="Josefin Sans"/>
              </a:rPr>
              <a:t>Apply different model for fake records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/>
        </p:nvSpPr>
        <p:spPr>
          <a:xfrm>
            <a:off x="500900" y="2307000"/>
            <a:ext cx="6202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latin typeface="Josefin Sans"/>
                <a:ea typeface="Josefin Sans"/>
                <a:cs typeface="Josefin Sans"/>
                <a:sym typeface="Josefin Sans"/>
              </a:rPr>
              <a:t>~ 25% energy Wasted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311700" y="3985875"/>
            <a:ext cx="85206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606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200"/>
              <a:buAutoNum type="arabicPeriod"/>
            </a:pPr>
            <a:r>
              <a:rPr lang="nl" sz="1350">
                <a:solidFill>
                  <a:srgbClr val="292929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U.S. Environmental Protection Agency.</a:t>
            </a:r>
            <a:endParaRPr sz="1350">
              <a:solidFill>
                <a:srgbClr val="292929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50"/>
              <a:buFont typeface="Verdana"/>
              <a:buAutoNum type="arabicPeriod"/>
            </a:pPr>
            <a:r>
              <a:rPr lang="nl" sz="1100" u="sng">
                <a:solidFill>
                  <a:schemeClr val="hlink"/>
                </a:solidFill>
                <a:hlinkClick r:id="rId3"/>
              </a:rPr>
              <a:t>https://www.samaa.tv/news/2016/07/pakistani-households-waste-25-percent-of-electricity-study/</a:t>
            </a:r>
            <a:endParaRPr sz="1350">
              <a:solidFill>
                <a:srgbClr val="292929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50"/>
              <a:buFont typeface="Verdana"/>
              <a:buAutoNum type="arabicPeriod"/>
            </a:pPr>
            <a:r>
              <a:rPr lang="nl" sz="1100" u="sng">
                <a:solidFill>
                  <a:schemeClr val="hlink"/>
                </a:solidFill>
                <a:hlinkClick r:id="rId4"/>
              </a:rPr>
              <a:t>https://www.ase.org/blog/10-biggest-energy-wasting-habits-home</a:t>
            </a:r>
            <a:endParaRPr sz="1350">
              <a:solidFill>
                <a:srgbClr val="292929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92929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941500" y="1395238"/>
            <a:ext cx="62025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latin typeface="Josefin Sans"/>
                <a:ea typeface="Josefin Sans"/>
                <a:cs typeface="Josefin Sans"/>
                <a:sym typeface="Josefin Sans"/>
              </a:rPr>
              <a:t>~</a:t>
            </a:r>
            <a:r>
              <a:rPr lang="nl" sz="2400">
                <a:latin typeface="Josefin Sans"/>
                <a:ea typeface="Josefin Sans"/>
                <a:cs typeface="Josefin Sans"/>
                <a:sym typeface="Josefin Sans"/>
              </a:rPr>
              <a:t>25% household energy Consumption 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11700" y="4151125"/>
            <a:ext cx="8520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000"/>
              <a:buFont typeface="Josefin Sans"/>
              <a:buAutoNum type="arabicPeriod"/>
            </a:pPr>
            <a:r>
              <a:rPr lang="nl" sz="1000" u="sng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The Fifth Carbon Budget. Committee of climate change.</a:t>
            </a:r>
            <a:endParaRPr b="1" sz="1000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000"/>
              <a:buFont typeface="Josefin Sans"/>
              <a:buAutoNum type="arabicPeriod"/>
            </a:pPr>
            <a:r>
              <a:rPr lang="nl" sz="1000" u="sng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UK Households’ Carbon Footprint: A Comparison of the Association between Household Characteristics and Emissions from Home Energy, Transport and Other Goods and Services. Milena Buchs, Sylke V. Schnepf</a:t>
            </a:r>
            <a:endParaRPr sz="1000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606D"/>
              </a:buClr>
              <a:buSzPts val="1000"/>
              <a:buFont typeface="Josefin Sans"/>
              <a:buAutoNum type="arabicPeriod"/>
            </a:pPr>
            <a:r>
              <a:rPr lang="nl" sz="10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The impact of household consumption on energy use and CO2 emissions in China. Feng, Z.-H., Zou, L.-L., &amp; Wei, Y.-M.</a:t>
            </a:r>
            <a:endParaRPr b="1" sz="1000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25" y="559100"/>
            <a:ext cx="2259675" cy="2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13000" y="2989000"/>
            <a:ext cx="87180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48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2.070.000.000 tons CO</a:t>
            </a:r>
            <a:r>
              <a:rPr baseline="-25000" lang="nl" sz="4800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 baseline="30000" sz="48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50" y="392538"/>
            <a:ext cx="8345905" cy="4358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6"/>
          <p:cNvGrpSpPr/>
          <p:nvPr/>
        </p:nvGrpSpPr>
        <p:grpSpPr>
          <a:xfrm>
            <a:off x="732675" y="1124900"/>
            <a:ext cx="7739725" cy="3631500"/>
            <a:chOff x="732675" y="1124900"/>
            <a:chExt cx="7739725" cy="3631500"/>
          </a:xfrm>
        </p:grpSpPr>
        <p:sp>
          <p:nvSpPr>
            <p:cNvPr id="79" name="Google Shape;79;p16"/>
            <p:cNvSpPr/>
            <p:nvPr/>
          </p:nvSpPr>
          <p:spPr>
            <a:xfrm>
              <a:off x="732675" y="1124900"/>
              <a:ext cx="7739700" cy="1210500"/>
            </a:xfrm>
            <a:prstGeom prst="rect">
              <a:avLst/>
            </a:prstGeom>
            <a:solidFill>
              <a:srgbClr val="FFFFFF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732675" y="2335400"/>
              <a:ext cx="5165700" cy="1210500"/>
            </a:xfrm>
            <a:prstGeom prst="rect">
              <a:avLst/>
            </a:prstGeom>
            <a:solidFill>
              <a:srgbClr val="FFFFFF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2005600" y="3545900"/>
              <a:ext cx="6466800" cy="1210500"/>
            </a:xfrm>
            <a:prstGeom prst="rect">
              <a:avLst/>
            </a:prstGeom>
            <a:solidFill>
              <a:srgbClr val="FFFFFF">
                <a:alpha val="8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12351" r="21025" t="0"/>
          <a:stretch/>
        </p:blipFill>
        <p:spPr>
          <a:xfrm>
            <a:off x="953125" y="1266875"/>
            <a:ext cx="1368000" cy="1368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874" y="1266875"/>
            <a:ext cx="1296000" cy="129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5">
            <a:alphaModFix/>
          </a:blip>
          <a:srcRect b="15867" l="0" r="0" t="8893"/>
          <a:stretch/>
        </p:blipFill>
        <p:spPr>
          <a:xfrm>
            <a:off x="5256000" y="3548125"/>
            <a:ext cx="1296000" cy="1295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6">
            <a:alphaModFix/>
          </a:blip>
          <a:srcRect b="14890" l="0" r="0" t="10360"/>
          <a:stretch/>
        </p:blipFill>
        <p:spPr>
          <a:xfrm>
            <a:off x="2321119" y="3548125"/>
            <a:ext cx="1296000" cy="12960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0" l="8787" r="16165" t="0"/>
          <a:stretch/>
        </p:blipFill>
        <p:spPr>
          <a:xfrm>
            <a:off x="3888000" y="249300"/>
            <a:ext cx="1368001" cy="13680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8000" y="2171946"/>
            <a:ext cx="1728000" cy="97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21749" l="27299" r="24535" t="25764"/>
          <a:stretch/>
        </p:blipFill>
        <p:spPr>
          <a:xfrm>
            <a:off x="3950175" y="1354725"/>
            <a:ext cx="1564100" cy="17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4028275" y="3283375"/>
            <a:ext cx="1407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59606D"/>
                </a:solidFill>
              </a:rPr>
              <a:t>Main module</a:t>
            </a:r>
            <a:endParaRPr>
              <a:solidFill>
                <a:srgbClr val="59606D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606D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875" y="2665550"/>
            <a:ext cx="794450" cy="7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6567075" y="3868975"/>
            <a:ext cx="150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59606D"/>
                </a:solidFill>
              </a:rPr>
              <a:t>Sensor </a:t>
            </a:r>
            <a:r>
              <a:rPr lang="nl">
                <a:solidFill>
                  <a:srgbClr val="59606D"/>
                </a:solidFill>
              </a:rPr>
              <a:t>modules</a:t>
            </a:r>
            <a:endParaRPr>
              <a:solidFill>
                <a:srgbClr val="59606D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606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606D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825" y="2985581"/>
            <a:ext cx="719000" cy="64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825" y="2299525"/>
            <a:ext cx="719010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155425" y="2715700"/>
            <a:ext cx="1233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59606D"/>
                </a:solidFill>
              </a:rPr>
              <a:t>Dashboard</a:t>
            </a:r>
            <a:endParaRPr>
              <a:solidFill>
                <a:srgbClr val="59606D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606D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379574">
            <a:off x="3265988" y="1206914"/>
            <a:ext cx="750726" cy="79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96981">
            <a:off x="5742549" y="1688415"/>
            <a:ext cx="750727" cy="79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500" y="526525"/>
            <a:ext cx="2193749" cy="18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Dashboard screenshot</a:t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13" y="1091650"/>
            <a:ext cx="7809976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25" y="936154"/>
            <a:ext cx="7808399" cy="413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5">
            <a:alphaModFix/>
          </a:blip>
          <a:srcRect b="29323" l="0" r="0" t="0"/>
          <a:stretch/>
        </p:blipFill>
        <p:spPr>
          <a:xfrm>
            <a:off x="667025" y="1017725"/>
            <a:ext cx="7808401" cy="337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Josefin Sans"/>
                <a:ea typeface="Josefin Sans"/>
                <a:cs typeface="Josefin Sans"/>
                <a:sym typeface="Josefin Sans"/>
              </a:rPr>
              <a:t>Smart Insights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5787" l="4880" r="3886" t="6385"/>
          <a:stretch/>
        </p:blipFill>
        <p:spPr>
          <a:xfrm rot="-2700000">
            <a:off x="806277" y="2043181"/>
            <a:ext cx="1795924" cy="1799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4308750" y="1017725"/>
            <a:ext cx="4163700" cy="868200"/>
          </a:xfrm>
          <a:prstGeom prst="wedgeRoundRectCallout">
            <a:avLst>
              <a:gd fmla="val -67962" name="adj1"/>
              <a:gd fmla="val 5846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“You can save €250,- a year by turning off the lights during daytime”</a:t>
            </a:r>
            <a:endParaRPr sz="1600"/>
          </a:p>
        </p:txBody>
      </p:sp>
      <p:sp>
        <p:nvSpPr>
          <p:cNvPr id="125" name="Google Shape;125;p20"/>
          <p:cNvSpPr/>
          <p:nvPr/>
        </p:nvSpPr>
        <p:spPr>
          <a:xfrm>
            <a:off x="4308750" y="2508844"/>
            <a:ext cx="4163700" cy="868200"/>
          </a:xfrm>
          <a:prstGeom prst="wedgeRoundRectCallout">
            <a:avLst>
              <a:gd fmla="val -73844" name="adj1"/>
              <a:gd fmla="val 1692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“This week your water usage was 20% higher compared to an average week”</a:t>
            </a:r>
            <a:endParaRPr sz="1600"/>
          </a:p>
        </p:txBody>
      </p:sp>
      <p:sp>
        <p:nvSpPr>
          <p:cNvPr id="126" name="Google Shape;126;p20"/>
          <p:cNvSpPr/>
          <p:nvPr/>
        </p:nvSpPr>
        <p:spPr>
          <a:xfrm>
            <a:off x="4308750" y="3999963"/>
            <a:ext cx="4163700" cy="868200"/>
          </a:xfrm>
          <a:prstGeom prst="wedgeRoundRectCallout">
            <a:avLst>
              <a:gd fmla="val -81084" name="adj1"/>
              <a:gd fmla="val -7127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“You use 40% more energy for heating than others in your neighborhood”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59606D"/>
                </a:solidFill>
                <a:latin typeface="Josefin Sans"/>
                <a:ea typeface="Josefin Sans"/>
                <a:cs typeface="Josefin Sans"/>
                <a:sym typeface="Josefin Sans"/>
              </a:rPr>
              <a:t>Timeline</a:t>
            </a:r>
            <a:endParaRPr b="1">
              <a:solidFill>
                <a:srgbClr val="59606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1730224" y="3069408"/>
            <a:ext cx="312662" cy="327295"/>
            <a:chOff x="4110875" y="2825625"/>
            <a:chExt cx="548700" cy="572700"/>
          </a:xfrm>
        </p:grpSpPr>
        <p:sp>
          <p:nvSpPr>
            <p:cNvPr id="134" name="Google Shape;134;p21"/>
            <p:cNvSpPr/>
            <p:nvPr/>
          </p:nvSpPr>
          <p:spPr>
            <a:xfrm>
              <a:off x="4110875" y="2825625"/>
              <a:ext cx="548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4205225" y="2931975"/>
              <a:ext cx="360000" cy="3600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21"/>
          <p:cNvGrpSpPr/>
          <p:nvPr/>
        </p:nvGrpSpPr>
        <p:grpSpPr>
          <a:xfrm>
            <a:off x="2042879" y="3069408"/>
            <a:ext cx="2604313" cy="327295"/>
            <a:chOff x="2042879" y="3069408"/>
            <a:chExt cx="2604313" cy="327295"/>
          </a:xfrm>
        </p:grpSpPr>
        <p:cxnSp>
          <p:nvCxnSpPr>
            <p:cNvPr id="137" name="Google Shape;137;p21"/>
            <p:cNvCxnSpPr/>
            <p:nvPr/>
          </p:nvCxnSpPr>
          <p:spPr>
            <a:xfrm flipH="1" rot="10800000">
              <a:off x="2042879" y="3238636"/>
              <a:ext cx="2516392" cy="2857"/>
            </a:xfrm>
            <a:prstGeom prst="straightConnector1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8" name="Google Shape;138;p21"/>
            <p:cNvGrpSpPr/>
            <p:nvPr/>
          </p:nvGrpSpPr>
          <p:grpSpPr>
            <a:xfrm>
              <a:off x="4334530" y="3069408"/>
              <a:ext cx="312662" cy="327295"/>
              <a:chOff x="4110875" y="2825625"/>
              <a:chExt cx="548700" cy="572700"/>
            </a:xfrm>
          </p:grpSpPr>
          <p:sp>
            <p:nvSpPr>
              <p:cNvPr id="139" name="Google Shape;139;p21"/>
              <p:cNvSpPr/>
              <p:nvPr/>
            </p:nvSpPr>
            <p:spPr>
              <a:xfrm>
                <a:off x="4110875" y="2825625"/>
                <a:ext cx="548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1"/>
              <p:cNvSpPr/>
              <p:nvPr/>
            </p:nvSpPr>
            <p:spPr>
              <a:xfrm>
                <a:off x="4205225" y="2931975"/>
                <a:ext cx="360000" cy="360000"/>
              </a:xfrm>
              <a:prstGeom prst="ellipse">
                <a:avLst/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1" name="Google Shape;141;p21"/>
          <p:cNvGrpSpPr/>
          <p:nvPr/>
        </p:nvGrpSpPr>
        <p:grpSpPr>
          <a:xfrm>
            <a:off x="4647184" y="3069408"/>
            <a:ext cx="2604872" cy="327295"/>
            <a:chOff x="4647184" y="3069408"/>
            <a:chExt cx="2604872" cy="327295"/>
          </a:xfrm>
        </p:grpSpPr>
        <p:cxnSp>
          <p:nvCxnSpPr>
            <p:cNvPr id="142" name="Google Shape;142;p21"/>
            <p:cNvCxnSpPr/>
            <p:nvPr/>
          </p:nvCxnSpPr>
          <p:spPr>
            <a:xfrm flipH="1" rot="10800000">
              <a:off x="4647184" y="3222790"/>
              <a:ext cx="2516913" cy="18703"/>
            </a:xfrm>
            <a:prstGeom prst="straightConnector1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" name="Google Shape;143;p21"/>
            <p:cNvGrpSpPr/>
            <p:nvPr/>
          </p:nvGrpSpPr>
          <p:grpSpPr>
            <a:xfrm>
              <a:off x="6939395" y="3069408"/>
              <a:ext cx="312662" cy="327295"/>
              <a:chOff x="4110875" y="2825625"/>
              <a:chExt cx="548700" cy="572700"/>
            </a:xfrm>
          </p:grpSpPr>
          <p:sp>
            <p:nvSpPr>
              <p:cNvPr id="144" name="Google Shape;144;p21"/>
              <p:cNvSpPr/>
              <p:nvPr/>
            </p:nvSpPr>
            <p:spPr>
              <a:xfrm>
                <a:off x="4110875" y="2825625"/>
                <a:ext cx="548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1"/>
              <p:cNvSpPr/>
              <p:nvPr/>
            </p:nvSpPr>
            <p:spPr>
              <a:xfrm>
                <a:off x="4205225" y="2931975"/>
                <a:ext cx="360000" cy="360000"/>
              </a:xfrm>
              <a:prstGeom prst="ellipse">
                <a:avLst/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" name="Google Shape;146;p21"/>
          <p:cNvGrpSpPr/>
          <p:nvPr/>
        </p:nvGrpSpPr>
        <p:grpSpPr>
          <a:xfrm>
            <a:off x="971813" y="1017661"/>
            <a:ext cx="1807435" cy="1802024"/>
            <a:chOff x="58864" y="632755"/>
            <a:chExt cx="2081100" cy="2081100"/>
          </a:xfrm>
        </p:grpSpPr>
        <p:sp>
          <p:nvSpPr>
            <p:cNvPr id="147" name="Google Shape;147;p21"/>
            <p:cNvSpPr/>
            <p:nvPr/>
          </p:nvSpPr>
          <p:spPr>
            <a:xfrm rot="8100000">
              <a:off x="379438" y="921721"/>
              <a:ext cx="1439952" cy="1503168"/>
            </a:xfrm>
            <a:prstGeom prst="teardrop">
              <a:avLst>
                <a:gd fmla="val 105459" name="adj"/>
              </a:avLst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49425" y="1223300"/>
              <a:ext cx="900000" cy="900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21"/>
          <p:cNvGrpSpPr/>
          <p:nvPr/>
        </p:nvGrpSpPr>
        <p:grpSpPr>
          <a:xfrm>
            <a:off x="3549716" y="1017661"/>
            <a:ext cx="1807435" cy="1802024"/>
            <a:chOff x="58864" y="632755"/>
            <a:chExt cx="2081100" cy="2081100"/>
          </a:xfrm>
        </p:grpSpPr>
        <p:sp>
          <p:nvSpPr>
            <p:cNvPr id="150" name="Google Shape;150;p21"/>
            <p:cNvSpPr/>
            <p:nvPr/>
          </p:nvSpPr>
          <p:spPr>
            <a:xfrm rot="8100000">
              <a:off x="379438" y="921721"/>
              <a:ext cx="1439952" cy="1503168"/>
            </a:xfrm>
            <a:prstGeom prst="teardrop">
              <a:avLst>
                <a:gd fmla="val 105459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649425" y="1223300"/>
              <a:ext cx="900000" cy="900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191997" y="1017661"/>
            <a:ext cx="1807435" cy="1802024"/>
            <a:chOff x="58864" y="632755"/>
            <a:chExt cx="2081100" cy="2081100"/>
          </a:xfrm>
        </p:grpSpPr>
        <p:sp>
          <p:nvSpPr>
            <p:cNvPr id="153" name="Google Shape;153;p21"/>
            <p:cNvSpPr/>
            <p:nvPr/>
          </p:nvSpPr>
          <p:spPr>
            <a:xfrm rot="8100000">
              <a:off x="379438" y="921721"/>
              <a:ext cx="1439952" cy="1503168"/>
            </a:xfrm>
            <a:prstGeom prst="teardrop">
              <a:avLst>
                <a:gd fmla="val 105459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649425" y="1223300"/>
              <a:ext cx="900000" cy="900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1"/>
          <p:cNvSpPr txBox="1"/>
          <p:nvPr/>
        </p:nvSpPr>
        <p:spPr>
          <a:xfrm>
            <a:off x="1573042" y="1780991"/>
            <a:ext cx="604997" cy="275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2019</a:t>
            </a:r>
            <a:endParaRPr b="1"/>
          </a:p>
        </p:txBody>
      </p:sp>
      <p:sp>
        <p:nvSpPr>
          <p:cNvPr id="156" name="Google Shape;156;p21"/>
          <p:cNvSpPr txBox="1"/>
          <p:nvPr/>
        </p:nvSpPr>
        <p:spPr>
          <a:xfrm>
            <a:off x="4150945" y="1780991"/>
            <a:ext cx="604997" cy="275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2020</a:t>
            </a:r>
            <a:endParaRPr b="1"/>
          </a:p>
        </p:txBody>
      </p:sp>
      <p:sp>
        <p:nvSpPr>
          <p:cNvPr id="157" name="Google Shape;157;p21"/>
          <p:cNvSpPr txBox="1"/>
          <p:nvPr/>
        </p:nvSpPr>
        <p:spPr>
          <a:xfrm>
            <a:off x="6793226" y="1780991"/>
            <a:ext cx="604997" cy="275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2021</a:t>
            </a:r>
            <a:endParaRPr b="1"/>
          </a:p>
        </p:txBody>
      </p:sp>
      <p:sp>
        <p:nvSpPr>
          <p:cNvPr id="158" name="Google Shape;158;p21"/>
          <p:cNvSpPr txBox="1"/>
          <p:nvPr/>
        </p:nvSpPr>
        <p:spPr>
          <a:xfrm>
            <a:off x="1006476" y="3518333"/>
            <a:ext cx="173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Development &amp; POC</a:t>
            </a:r>
            <a:endParaRPr b="1"/>
          </a:p>
        </p:txBody>
      </p:sp>
      <p:sp>
        <p:nvSpPr>
          <p:cNvPr id="159" name="Google Shape;159;p21"/>
          <p:cNvSpPr txBox="1"/>
          <p:nvPr/>
        </p:nvSpPr>
        <p:spPr>
          <a:xfrm>
            <a:off x="3584379" y="3518333"/>
            <a:ext cx="173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Consolidation</a:t>
            </a:r>
            <a:endParaRPr b="1"/>
          </a:p>
        </p:txBody>
      </p:sp>
      <p:sp>
        <p:nvSpPr>
          <p:cNvPr id="160" name="Google Shape;160;p21"/>
          <p:cNvSpPr txBox="1"/>
          <p:nvPr/>
        </p:nvSpPr>
        <p:spPr>
          <a:xfrm>
            <a:off x="6226660" y="3518333"/>
            <a:ext cx="173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Expansion</a:t>
            </a:r>
            <a:endParaRPr b="1"/>
          </a:p>
        </p:txBody>
      </p:sp>
      <p:sp>
        <p:nvSpPr>
          <p:cNvPr id="161" name="Google Shape;161;p21"/>
          <p:cNvSpPr txBox="1"/>
          <p:nvPr/>
        </p:nvSpPr>
        <p:spPr>
          <a:xfrm>
            <a:off x="1041056" y="4015214"/>
            <a:ext cx="1738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0000" spcFirstLastPara="1" rIns="91425" wrap="square" tIns="91425">
            <a:noAutofit/>
          </a:bodyPr>
          <a:lstStyle/>
          <a:p>
            <a:pPr indent="-15240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nl" sz="900"/>
              <a:t>ML model tuning</a:t>
            </a:r>
            <a:endParaRPr sz="900"/>
          </a:p>
          <a:p>
            <a:pPr indent="-15240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nl" sz="900">
                <a:solidFill>
                  <a:schemeClr val="dk1"/>
                </a:solidFill>
              </a:rPr>
              <a:t>MVP</a:t>
            </a:r>
            <a:endParaRPr sz="900"/>
          </a:p>
        </p:txBody>
      </p:sp>
      <p:sp>
        <p:nvSpPr>
          <p:cNvPr id="162" name="Google Shape;162;p21"/>
          <p:cNvSpPr txBox="1"/>
          <p:nvPr/>
        </p:nvSpPr>
        <p:spPr>
          <a:xfrm>
            <a:off x="3329187" y="4015225"/>
            <a:ext cx="2248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0000" spcFirstLastPara="1" rIns="91425" wrap="square" tIns="91425">
            <a:noAutofit/>
          </a:bodyPr>
          <a:lstStyle/>
          <a:p>
            <a:pPr indent="-142875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nl" sz="900">
                <a:solidFill>
                  <a:schemeClr val="dk1"/>
                </a:solidFill>
              </a:rPr>
              <a:t>POC in New York city </a:t>
            </a:r>
            <a:endParaRPr sz="900">
              <a:solidFill>
                <a:schemeClr val="dk1"/>
              </a:solidFill>
            </a:endParaRPr>
          </a:p>
          <a:p>
            <a:pPr indent="-142875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nl" sz="900"/>
              <a:t>Commercialization in US</a:t>
            </a:r>
            <a:endParaRPr sz="900"/>
          </a:p>
        </p:txBody>
      </p:sp>
      <p:sp>
        <p:nvSpPr>
          <p:cNvPr id="163" name="Google Shape;163;p21"/>
          <p:cNvSpPr txBox="1"/>
          <p:nvPr/>
        </p:nvSpPr>
        <p:spPr>
          <a:xfrm>
            <a:off x="5928413" y="3842750"/>
            <a:ext cx="2334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0000" spcFirstLastPara="1" rIns="91425" wrap="square" tIns="91425">
            <a:noAutofit/>
          </a:bodyPr>
          <a:lstStyle/>
          <a:p>
            <a:pPr indent="-14714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nl" sz="900"/>
              <a:t>Commercialization in Asia &amp; Europe</a:t>
            </a:r>
            <a:endParaRPr sz="900"/>
          </a:p>
          <a:p>
            <a:pPr indent="-14714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nl" sz="900"/>
              <a:t>Solar power device for gather data in remote areas</a:t>
            </a:r>
            <a:endParaRPr sz="9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